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7/26/2022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7/26/2022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7/26/2022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7/26/2022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642E-C6B5-2A4D-9BAC-E5AE35C0CF74}"/>
              </a:ext>
            </a:extLst>
          </p:cNvPr>
          <p:cNvSpPr>
            <a:spLocks noGrp="1"/>
          </p:cNvSpPr>
          <p:nvPr>
            <p:ph type="ctrTitle"/>
          </p:nvPr>
        </p:nvSpPr>
        <p:spPr/>
        <p:txBody>
          <a:bodyPr/>
          <a:lstStyle/>
          <a:p>
            <a:r>
              <a:rPr lang="en-GB"/>
              <a:t>Kanthapura</a:t>
            </a:r>
            <a:br>
              <a:rPr lang="en-GB"/>
            </a:br>
            <a:r>
              <a:rPr lang="en-GB"/>
              <a:t>by Raja Rao</a:t>
            </a:r>
            <a:endParaRPr lang="en-US"/>
          </a:p>
        </p:txBody>
      </p:sp>
      <p:sp>
        <p:nvSpPr>
          <p:cNvPr id="3" name="Subtitle 2">
            <a:extLst>
              <a:ext uri="{FF2B5EF4-FFF2-40B4-BE49-F238E27FC236}">
                <a16:creationId xmlns:a16="http://schemas.microsoft.com/office/drawing/2014/main" id="{14F3134F-AFD0-544A-8B0D-B5A1E83E807A}"/>
              </a:ext>
            </a:extLst>
          </p:cNvPr>
          <p:cNvSpPr>
            <a:spLocks noGrp="1"/>
          </p:cNvSpPr>
          <p:nvPr>
            <p:ph type="subTitle" idx="1"/>
          </p:nvPr>
        </p:nvSpPr>
        <p:spPr/>
        <p:txBody>
          <a:bodyPr/>
          <a:lstStyle/>
          <a:p>
            <a:r>
              <a:rPr lang="en-GB"/>
              <a:t>MA IV SEM PAPER XV</a:t>
            </a:r>
          </a:p>
          <a:p>
            <a:r>
              <a:rPr lang="en-GB"/>
              <a:t>DEPARTMENT OF ENGLISH GOVT COLLEGE PAONTA SAHIB </a:t>
            </a:r>
            <a:endParaRPr lang="en-US"/>
          </a:p>
        </p:txBody>
      </p:sp>
    </p:spTree>
    <p:extLst>
      <p:ext uri="{BB962C8B-B14F-4D97-AF65-F5344CB8AC3E}">
        <p14:creationId xmlns:p14="http://schemas.microsoft.com/office/powerpoint/2010/main" val="809554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DCED-98F2-BB4B-96F5-47310F711C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71F0FE-3F11-2842-A341-3AD85145726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A53A9F48-5FD8-244F-BFEF-7FC3DBBF922A}"/>
              </a:ext>
            </a:extLst>
          </p:cNvPr>
          <p:cNvSpPr txBox="1"/>
          <p:nvPr/>
        </p:nvSpPr>
        <p:spPr>
          <a:xfrm>
            <a:off x="3046512" y="1997839"/>
            <a:ext cx="6098976" cy="2862322"/>
          </a:xfrm>
          <a:prstGeom prst="rect">
            <a:avLst/>
          </a:prstGeom>
          <a:noFill/>
        </p:spPr>
        <p:txBody>
          <a:bodyPr wrap="square">
            <a:spAutoFit/>
          </a:bodyPr>
          <a:lstStyle/>
          <a:p>
            <a:br>
              <a:rPr lang="en-GB"/>
            </a:br>
            <a:r>
              <a:rPr lang="en-GB" b="0" i="0">
                <a:solidFill>
                  <a:srgbClr val="000000"/>
                </a:solidFill>
                <a:effectLst/>
                <a:latin typeface="Arial" panose="020B0604020202020204" pitchFamily="34" charset="0"/>
              </a:rPr>
              <a:t>Raja Rao</a:t>
            </a:r>
            <a:br>
              <a:rPr lang="en-GB"/>
            </a:br>
            <a:r>
              <a:rPr lang="en-GB" b="0" i="0">
                <a:solidFill>
                  <a:srgbClr val="000000"/>
                </a:solidFill>
                <a:effectLst/>
                <a:latin typeface="Arial" panose="020B0604020202020204" pitchFamily="34" charset="0"/>
              </a:rPr>
              <a:t>(1908-2006) </a:t>
            </a:r>
            <a:br>
              <a:rPr lang="en-GB"/>
            </a:br>
            <a:r>
              <a:rPr lang="en-GB" b="0" i="0">
                <a:solidFill>
                  <a:srgbClr val="000000"/>
                </a:solidFill>
                <a:effectLst/>
                <a:latin typeface="Arial" panose="020B0604020202020204" pitchFamily="34" charset="0"/>
              </a:rPr>
              <a:t>India's finest writers in English, the 1988 </a:t>
            </a:r>
            <a:br>
              <a:rPr lang="en-GB"/>
            </a:br>
            <a:r>
              <a:rPr lang="en-GB" b="0" i="0">
                <a:solidFill>
                  <a:srgbClr val="000000"/>
                </a:solidFill>
                <a:effectLst/>
                <a:latin typeface="Arial" panose="020B0604020202020204" pitchFamily="34" charset="0"/>
              </a:rPr>
              <a:t>winner of the prestigious 25,000 Neustadt </a:t>
            </a:r>
            <a:br>
              <a:rPr lang="en-GB"/>
            </a:br>
            <a:r>
              <a:rPr lang="en-GB" b="0" i="0">
                <a:solidFill>
                  <a:srgbClr val="000000"/>
                </a:solidFill>
                <a:effectLst/>
                <a:latin typeface="Arial" panose="020B0604020202020204" pitchFamily="34" charset="0"/>
              </a:rPr>
              <a:t>International Prize for Literature. Rao defines </a:t>
            </a:r>
            <a:br>
              <a:rPr lang="en-GB"/>
            </a:br>
            <a:r>
              <a:rPr lang="en-GB" b="0" i="0">
                <a:solidFill>
                  <a:srgbClr val="000000"/>
                </a:solidFill>
                <a:effectLst/>
                <a:latin typeface="Arial" panose="020B0604020202020204" pitchFamily="34" charset="0"/>
              </a:rPr>
              <a:t>the major theme of all his fiction as the search </a:t>
            </a:r>
            <a:br>
              <a:rPr lang="en-GB"/>
            </a:br>
            <a:r>
              <a:rPr lang="en-GB" b="0" i="0">
                <a:solidFill>
                  <a:srgbClr val="000000"/>
                </a:solidFill>
                <a:effectLst/>
                <a:latin typeface="Arial" panose="020B0604020202020204" pitchFamily="34" charset="0"/>
              </a:rPr>
              <a:t>for the truth man's search for ultimate values. </a:t>
            </a:r>
            <a:br>
              <a:rPr lang="en-GB"/>
            </a:br>
            <a:r>
              <a:rPr lang="en-GB" b="0" i="0">
                <a:solidFill>
                  <a:srgbClr val="000000"/>
                </a:solidFill>
                <a:effectLst/>
                <a:latin typeface="Arial" panose="020B0604020202020204" pitchFamily="34" charset="0"/>
              </a:rPr>
              <a:t>It is a search that has consumed much of his life. </a:t>
            </a:r>
            <a:br>
              <a:rPr lang="en-GB"/>
            </a:br>
            <a:r>
              <a:rPr lang="en-GB" b="1" i="0">
                <a:solidFill>
                  <a:srgbClr val="000000"/>
                </a:solidFill>
                <a:effectLst/>
                <a:latin typeface="Arial" panose="020B0604020202020204" pitchFamily="34" charset="0"/>
              </a:rPr>
              <a:t>2</a:t>
            </a:r>
            <a:endParaRPr lang="en-US"/>
          </a:p>
        </p:txBody>
      </p:sp>
    </p:spTree>
    <p:extLst>
      <p:ext uri="{BB962C8B-B14F-4D97-AF65-F5344CB8AC3E}">
        <p14:creationId xmlns:p14="http://schemas.microsoft.com/office/powerpoint/2010/main" val="2093706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149EE-CA3A-F644-8B51-BE206C4D4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289985-3660-A24B-84AF-3BE787CCCD91}"/>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B71E46FE-CAC8-6645-92C0-F66E7156C98D}"/>
              </a:ext>
            </a:extLst>
          </p:cNvPr>
          <p:cNvSpPr txBox="1"/>
          <p:nvPr/>
        </p:nvSpPr>
        <p:spPr>
          <a:xfrm>
            <a:off x="3046512" y="1997839"/>
            <a:ext cx="6098976" cy="2862322"/>
          </a:xfrm>
          <a:prstGeom prst="rect">
            <a:avLst/>
          </a:prstGeom>
          <a:noFill/>
        </p:spPr>
        <p:txBody>
          <a:bodyPr wrap="square">
            <a:spAutoFit/>
          </a:bodyPr>
          <a:lstStyle/>
          <a:p>
            <a:br>
              <a:rPr lang="en-GB"/>
            </a:br>
            <a:r>
              <a:rPr lang="en-GB" b="0" i="0">
                <a:solidFill>
                  <a:srgbClr val="000000"/>
                </a:solidFill>
                <a:effectLst/>
                <a:latin typeface="Arial" panose="020B0604020202020204" pitchFamily="34" charset="0"/>
              </a:rPr>
              <a:t>Raja Rao</a:t>
            </a:r>
            <a:br>
              <a:rPr lang="en-GB"/>
            </a:br>
            <a:r>
              <a:rPr lang="en-GB" b="0" i="0">
                <a:solidFill>
                  <a:srgbClr val="000000"/>
                </a:solidFill>
                <a:effectLst/>
                <a:latin typeface="Arial" panose="020B0604020202020204" pitchFamily="34" charset="0"/>
              </a:rPr>
              <a:t>(1908-2006) </a:t>
            </a:r>
            <a:br>
              <a:rPr lang="en-GB"/>
            </a:br>
            <a:r>
              <a:rPr lang="en-GB" b="0" i="0">
                <a:solidFill>
                  <a:srgbClr val="000000"/>
                </a:solidFill>
                <a:effectLst/>
                <a:latin typeface="Arial" panose="020B0604020202020204" pitchFamily="34" charset="0"/>
              </a:rPr>
              <a:t>India's finest writers in English, the 1988 </a:t>
            </a:r>
            <a:br>
              <a:rPr lang="en-GB"/>
            </a:br>
            <a:r>
              <a:rPr lang="en-GB" b="0" i="0">
                <a:solidFill>
                  <a:srgbClr val="000000"/>
                </a:solidFill>
                <a:effectLst/>
                <a:latin typeface="Arial" panose="020B0604020202020204" pitchFamily="34" charset="0"/>
              </a:rPr>
              <a:t>winner of the prestigious 25,000 Neustadt </a:t>
            </a:r>
            <a:br>
              <a:rPr lang="en-GB"/>
            </a:br>
            <a:r>
              <a:rPr lang="en-GB" b="0" i="0">
                <a:solidFill>
                  <a:srgbClr val="000000"/>
                </a:solidFill>
                <a:effectLst/>
                <a:latin typeface="Arial" panose="020B0604020202020204" pitchFamily="34" charset="0"/>
              </a:rPr>
              <a:t>International Prize for Literature. Rao defines </a:t>
            </a:r>
            <a:br>
              <a:rPr lang="en-GB"/>
            </a:br>
            <a:r>
              <a:rPr lang="en-GB" b="0" i="0">
                <a:solidFill>
                  <a:srgbClr val="000000"/>
                </a:solidFill>
                <a:effectLst/>
                <a:latin typeface="Arial" panose="020B0604020202020204" pitchFamily="34" charset="0"/>
              </a:rPr>
              <a:t>the major theme of all his fiction as the search </a:t>
            </a:r>
            <a:br>
              <a:rPr lang="en-GB"/>
            </a:br>
            <a:r>
              <a:rPr lang="en-GB" b="0" i="0">
                <a:solidFill>
                  <a:srgbClr val="000000"/>
                </a:solidFill>
                <a:effectLst/>
                <a:latin typeface="Arial" panose="020B0604020202020204" pitchFamily="34" charset="0"/>
              </a:rPr>
              <a:t>for the truth man's search for ultimate values. </a:t>
            </a:r>
            <a:br>
              <a:rPr lang="en-GB"/>
            </a:br>
            <a:r>
              <a:rPr lang="en-GB" b="0" i="0">
                <a:solidFill>
                  <a:srgbClr val="000000"/>
                </a:solidFill>
                <a:effectLst/>
                <a:latin typeface="Arial" panose="020B0604020202020204" pitchFamily="34" charset="0"/>
              </a:rPr>
              <a:t>It is a search that has consumed much of his life. </a:t>
            </a:r>
            <a:br>
              <a:rPr lang="en-GB"/>
            </a:br>
            <a:r>
              <a:rPr lang="en-GB" b="1" i="0">
                <a:solidFill>
                  <a:srgbClr val="000000"/>
                </a:solidFill>
                <a:effectLst/>
                <a:latin typeface="Arial" panose="020B0604020202020204" pitchFamily="34" charset="0"/>
              </a:rPr>
              <a:t>2</a:t>
            </a:r>
            <a:endParaRPr lang="en-US"/>
          </a:p>
        </p:txBody>
      </p:sp>
    </p:spTree>
    <p:extLst>
      <p:ext uri="{BB962C8B-B14F-4D97-AF65-F5344CB8AC3E}">
        <p14:creationId xmlns:p14="http://schemas.microsoft.com/office/powerpoint/2010/main" val="3202592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47D0D-355E-F54E-B358-877FD4318F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360B30-112A-A744-A3FE-26980F117724}"/>
              </a:ext>
            </a:extLst>
          </p:cNvPr>
          <p:cNvSpPr>
            <a:spLocks noGrp="1"/>
          </p:cNvSpPr>
          <p:nvPr>
            <p:ph idx="1"/>
          </p:nvPr>
        </p:nvSpPr>
        <p:spPr/>
        <p:txBody>
          <a:bodyPr/>
          <a:lstStyle/>
          <a:p>
            <a:r>
              <a:rPr lang="en-GB" b="0" i="0">
                <a:solidFill>
                  <a:srgbClr val="000000"/>
                </a:solidFill>
                <a:effectLst/>
                <a:latin typeface="Arial" panose="020B0604020202020204" pitchFamily="34" charset="0"/>
              </a:rPr>
              <a:t>The novel Kanthapura is set against the backdrop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of a southern Indian village in the 1930s where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the villagers are content and dependent in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their own homogenous culture and tradition.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novel is a long oral tale narrated by Achakka, an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old Brahmin grandmother of the village.</a:t>
            </a:r>
          </a:p>
        </p:txBody>
      </p:sp>
    </p:spTree>
    <p:extLst>
      <p:ext uri="{BB962C8B-B14F-4D97-AF65-F5344CB8AC3E}">
        <p14:creationId xmlns:p14="http://schemas.microsoft.com/office/powerpoint/2010/main" val="261289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76F9-9CC0-9446-91D5-C4AA120E498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A7DC17-6B7A-B94C-B2F1-5C7250DCA825}"/>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F18A3C8-8FE0-F747-8E0E-24CF52ED8FBC}"/>
              </a:ext>
            </a:extLst>
          </p:cNvPr>
          <p:cNvSpPr txBox="1"/>
          <p:nvPr/>
        </p:nvSpPr>
        <p:spPr>
          <a:xfrm>
            <a:off x="3046512" y="1859339"/>
            <a:ext cx="6098976" cy="3139321"/>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Into this sociocultural life of set rituals comes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 firebrand Gandhian, the educated and radical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Moorthy .The novel relates the villagers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involvement with the Indian freedom movement and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an extremely lifelike presentation of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Gandhian struggle for independence from British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colonial rule. Raja Rao merges the myth ridden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beliefs of the villagers with that of rational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explanations of Moorthy, who as the central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character is highly pragmatic yet deeply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traditional.</a:t>
            </a:r>
          </a:p>
        </p:txBody>
      </p:sp>
    </p:spTree>
    <p:extLst>
      <p:ext uri="{BB962C8B-B14F-4D97-AF65-F5344CB8AC3E}">
        <p14:creationId xmlns:p14="http://schemas.microsoft.com/office/powerpoint/2010/main" val="1156249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311B4-A11F-2E44-95B2-1CA7086FCA5E}"/>
              </a:ext>
            </a:extLst>
          </p:cNvPr>
          <p:cNvSpPr>
            <a:spLocks noGrp="1"/>
          </p:cNvSpPr>
          <p:nvPr>
            <p:ph type="title"/>
          </p:nvPr>
        </p:nvSpPr>
        <p:spPr/>
        <p:txBody>
          <a:bodyPr/>
          <a:lstStyle/>
          <a:p>
            <a:r>
              <a:rPr lang="en-GB"/>
              <a:t>Gandhian philosophy </a:t>
            </a:r>
            <a:endParaRPr lang="en-US"/>
          </a:p>
        </p:txBody>
      </p:sp>
      <p:sp>
        <p:nvSpPr>
          <p:cNvPr id="3" name="Content Placeholder 2">
            <a:extLst>
              <a:ext uri="{FF2B5EF4-FFF2-40B4-BE49-F238E27FC236}">
                <a16:creationId xmlns:a16="http://schemas.microsoft.com/office/drawing/2014/main" id="{D5486909-1B79-AD44-A8F0-2B95C89EEA11}"/>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D37563D5-0900-FA46-AFB4-26296E24E722}"/>
              </a:ext>
            </a:extLst>
          </p:cNvPr>
          <p:cNvSpPr txBox="1"/>
          <p:nvPr/>
        </p:nvSpPr>
        <p:spPr>
          <a:xfrm>
            <a:off x="3046512" y="1997839"/>
            <a:ext cx="6098976" cy="2862322"/>
          </a:xfrm>
          <a:prstGeom prst="rect">
            <a:avLst/>
          </a:prstGeom>
          <a:noFill/>
        </p:spPr>
        <p:txBody>
          <a:bodyPr wrap="square">
            <a:spAutoFit/>
          </a:bodyPr>
          <a:lstStyle/>
          <a:p>
            <a:r>
              <a:rPr lang="en-GB" b="0" i="0">
                <a:solidFill>
                  <a:srgbClr val="333333"/>
                </a:solidFill>
                <a:effectLst/>
                <a:latin typeface="Libre Franklin"/>
              </a:rPr>
              <a:t>The novel shows the influence of Gandhi’s philosophy of non-violence where the character Moorthy who was directly influenced by Gandhism when he met him. He follows his ideals stating that “There is but one force in life and that is truth, and there is but one God in life and that is the God of all” which is the Gandhian way of life derived from religious texts. He admired the ancient texts and Gandhian narratives as he realizes its significance in one’s life and starts to preach about Gandhi’s preaching of love, abolition of untouchability and non-violence.</a:t>
            </a:r>
            <a:endParaRPr lang="en-US"/>
          </a:p>
        </p:txBody>
      </p:sp>
    </p:spTree>
    <p:extLst>
      <p:ext uri="{BB962C8B-B14F-4D97-AF65-F5344CB8AC3E}">
        <p14:creationId xmlns:p14="http://schemas.microsoft.com/office/powerpoint/2010/main" val="2164282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D4734-D402-2748-A68F-8991E3EEBBB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07C5C9-B35B-A445-BE41-415E3FDF0BB2}"/>
              </a:ext>
            </a:extLst>
          </p:cNvPr>
          <p:cNvSpPr>
            <a:spLocks noGrp="1"/>
          </p:cNvSpPr>
          <p:nvPr>
            <p:ph idx="1"/>
          </p:nvPr>
        </p:nvSpPr>
        <p:spPr/>
        <p:txBody>
          <a:bodyPr>
            <a:normAutofit/>
          </a:bodyPr>
          <a:lstStyle/>
          <a:p>
            <a:endParaRPr lang="en-GB" sz="4800"/>
          </a:p>
          <a:p>
            <a:r>
              <a:rPr lang="en-GB" sz="4800"/>
              <a:t>             Thank You </a:t>
            </a:r>
            <a:endParaRPr lang="en-US" sz="4800"/>
          </a:p>
        </p:txBody>
      </p:sp>
    </p:spTree>
    <p:extLst>
      <p:ext uri="{BB962C8B-B14F-4D97-AF65-F5344CB8AC3E}">
        <p14:creationId xmlns:p14="http://schemas.microsoft.com/office/powerpoint/2010/main" val="316946033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Parcel</vt:lpstr>
      <vt:lpstr>Kanthapura by Raja Rao</vt:lpstr>
      <vt:lpstr>PowerPoint Presentation</vt:lpstr>
      <vt:lpstr>PowerPoint Presentation</vt:lpstr>
      <vt:lpstr>PowerPoint Presentation</vt:lpstr>
      <vt:lpstr>PowerPoint Presentation</vt:lpstr>
      <vt:lpstr>Gandhian philosophy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Kanthapura by Raja Rao</dc:title>
  <dc:creator>Unknown User</dc:creator>
  <cp:lastModifiedBy>Unknown User</cp:lastModifiedBy>
  <cp:revision>1</cp:revision>
  <dcterms:created xsi:type="dcterms:W3CDTF">2022-07-26T08:58:26Z</dcterms:created>
  <dcterms:modified xsi:type="dcterms:W3CDTF">2022-07-26T09:09:56Z</dcterms:modified>
</cp:coreProperties>
</file>